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5">
  <p:sldMasterIdLst>
    <p:sldMasterId id="2147483912" r:id="rId1"/>
  </p:sldMasterIdLst>
  <p:notesMasterIdLst>
    <p:notesMasterId r:id="rId15"/>
  </p:notesMasterIdLst>
  <p:handoutMasterIdLst>
    <p:handoutMasterId r:id="rId16"/>
  </p:handoutMasterIdLst>
  <p:sldIdLst>
    <p:sldId id="450" r:id="rId2"/>
    <p:sldId id="643" r:id="rId3"/>
    <p:sldId id="620" r:id="rId4"/>
    <p:sldId id="619" r:id="rId5"/>
    <p:sldId id="633" r:id="rId6"/>
    <p:sldId id="648" r:id="rId7"/>
    <p:sldId id="649" r:id="rId8"/>
    <p:sldId id="647" r:id="rId9"/>
    <p:sldId id="645" r:id="rId10"/>
    <p:sldId id="650" r:id="rId11"/>
    <p:sldId id="651" r:id="rId12"/>
    <p:sldId id="646" r:id="rId13"/>
    <p:sldId id="642" r:id="rId14"/>
  </p:sldIdLst>
  <p:sldSz cx="9144000" cy="5143500" type="screen16x9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 Domkar" initials="VD" lastIdx="0" clrIdx="0">
    <p:extLst>
      <p:ext uri="{19B8F6BF-5375-455C-9EA6-DF929625EA0E}">
        <p15:presenceInfo xmlns:p15="http://schemas.microsoft.com/office/powerpoint/2012/main" userId="0f276d0fb427763c" providerId="Windows Live"/>
      </p:ext>
    </p:extLst>
  </p:cmAuthor>
  <p:cmAuthor id="2" name="Vít Domkář" initials="VD" lastIdx="3" clrIdx="1">
    <p:extLst>
      <p:ext uri="{19B8F6BF-5375-455C-9EA6-DF929625EA0E}">
        <p15:presenceInfo xmlns:p15="http://schemas.microsoft.com/office/powerpoint/2012/main" userId="S::domkar@aveton.cz::7bf6aa17-a9b9-4ba2-9b72-25aa69e056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9356"/>
    <a:srgbClr val="C9B700"/>
    <a:srgbClr val="98DDE6"/>
    <a:srgbClr val="46B8A5"/>
    <a:srgbClr val="4B738B"/>
    <a:srgbClr val="89A640"/>
    <a:srgbClr val="4B4A4D"/>
    <a:srgbClr val="BB4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89492" autoAdjust="0"/>
  </p:normalViewPr>
  <p:slideViewPr>
    <p:cSldViewPr>
      <p:cViewPr varScale="1">
        <p:scale>
          <a:sx n="97" d="100"/>
          <a:sy n="97" d="100"/>
        </p:scale>
        <p:origin x="1171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2131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27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Vajda" userId="20dfb120-8a9d-4274-ac97-94a3b569bbee" providerId="ADAL" clId="{1BC60134-E0E6-4573-813E-3EFA112309B9}"/>
    <pc:docChg chg="custSel modSld">
      <pc:chgData name="Michal Vajda" userId="20dfb120-8a9d-4274-ac97-94a3b569bbee" providerId="ADAL" clId="{1BC60134-E0E6-4573-813E-3EFA112309B9}" dt="2026-03-06T14:15:41.369" v="14" actId="20577"/>
      <pc:docMkLst>
        <pc:docMk/>
      </pc:docMkLst>
      <pc:sldChg chg="delSp mod modNotesTx">
        <pc:chgData name="Michal Vajda" userId="20dfb120-8a9d-4274-ac97-94a3b569bbee" providerId="ADAL" clId="{1BC60134-E0E6-4573-813E-3EFA112309B9}" dt="2026-03-06T14:15:41.369" v="14" actId="20577"/>
        <pc:sldMkLst>
          <pc:docMk/>
          <pc:sldMk cId="0" sldId="450"/>
        </pc:sldMkLst>
        <pc:picChg chg="del">
          <ac:chgData name="Michal Vajda" userId="20dfb120-8a9d-4274-ac97-94a3b569bbee" providerId="ADAL" clId="{1BC60134-E0E6-4573-813E-3EFA112309B9}" dt="2026-03-06T14:13:53.045" v="0" actId="478"/>
          <ac:picMkLst>
            <pc:docMk/>
            <pc:sldMk cId="0" sldId="450"/>
            <ac:picMk id="9" creationId="{CF05A976-0E0E-1A32-5661-F3C1EAEC6727}"/>
          </ac:picMkLst>
        </pc:picChg>
      </pc:sldChg>
      <pc:sldChg chg="modNotesTx">
        <pc:chgData name="Michal Vajda" userId="20dfb120-8a9d-4274-ac97-94a3b569bbee" providerId="ADAL" clId="{1BC60134-E0E6-4573-813E-3EFA112309B9}" dt="2026-03-06T14:15:30.866" v="11" actId="20577"/>
        <pc:sldMkLst>
          <pc:docMk/>
          <pc:sldMk cId="3894951153" sldId="619"/>
        </pc:sldMkLst>
      </pc:sldChg>
      <pc:sldChg chg="modNotesTx">
        <pc:chgData name="Michal Vajda" userId="20dfb120-8a9d-4274-ac97-94a3b569bbee" providerId="ADAL" clId="{1BC60134-E0E6-4573-813E-3EFA112309B9}" dt="2026-03-06T14:15:34.079" v="12" actId="20577"/>
        <pc:sldMkLst>
          <pc:docMk/>
          <pc:sldMk cId="1787480095" sldId="620"/>
        </pc:sldMkLst>
      </pc:sldChg>
      <pc:sldChg chg="modNotesTx">
        <pc:chgData name="Michal Vajda" userId="20dfb120-8a9d-4274-ac97-94a3b569bbee" providerId="ADAL" clId="{1BC60134-E0E6-4573-813E-3EFA112309B9}" dt="2026-03-06T14:15:27.929" v="10" actId="20577"/>
        <pc:sldMkLst>
          <pc:docMk/>
          <pc:sldMk cId="1569051148" sldId="633"/>
        </pc:sldMkLst>
      </pc:sldChg>
      <pc:sldChg chg="delSp mod modNotesTx">
        <pc:chgData name="Michal Vajda" userId="20dfb120-8a9d-4274-ac97-94a3b569bbee" providerId="ADAL" clId="{1BC60134-E0E6-4573-813E-3EFA112309B9}" dt="2026-03-06T14:14:58.257" v="3" actId="20577"/>
        <pc:sldMkLst>
          <pc:docMk/>
          <pc:sldMk cId="991130564" sldId="642"/>
        </pc:sldMkLst>
        <pc:picChg chg="del">
          <ac:chgData name="Michal Vajda" userId="20dfb120-8a9d-4274-ac97-94a3b569bbee" providerId="ADAL" clId="{1BC60134-E0E6-4573-813E-3EFA112309B9}" dt="2026-03-06T14:14:56.110" v="2" actId="478"/>
          <ac:picMkLst>
            <pc:docMk/>
            <pc:sldMk cId="991130564" sldId="642"/>
            <ac:picMk id="6" creationId="{CF05A976-0E0E-1A32-5661-F3C1EAEC6727}"/>
          </ac:picMkLst>
        </pc:picChg>
      </pc:sldChg>
      <pc:sldChg chg="delSp mod modNotesTx">
        <pc:chgData name="Michal Vajda" userId="20dfb120-8a9d-4274-ac97-94a3b569bbee" providerId="ADAL" clId="{1BC60134-E0E6-4573-813E-3EFA112309B9}" dt="2026-03-06T14:15:00.908" v="4" actId="20577"/>
        <pc:sldMkLst>
          <pc:docMk/>
          <pc:sldMk cId="3498502340" sldId="646"/>
        </pc:sldMkLst>
        <pc:picChg chg="del">
          <ac:chgData name="Michal Vajda" userId="20dfb120-8a9d-4274-ac97-94a3b569bbee" providerId="ADAL" clId="{1BC60134-E0E6-4573-813E-3EFA112309B9}" dt="2026-03-06T14:14:51.712" v="1" actId="478"/>
          <ac:picMkLst>
            <pc:docMk/>
            <pc:sldMk cId="3498502340" sldId="646"/>
            <ac:picMk id="8" creationId="{CF05A976-0E0E-1A32-5661-F3C1EAEC6727}"/>
          </ac:picMkLst>
        </pc:picChg>
      </pc:sldChg>
      <pc:sldChg chg="modNotesTx">
        <pc:chgData name="Michal Vajda" userId="20dfb120-8a9d-4274-ac97-94a3b569bbee" providerId="ADAL" clId="{1BC60134-E0E6-4573-813E-3EFA112309B9}" dt="2026-03-06T14:15:15.982" v="7" actId="20577"/>
        <pc:sldMkLst>
          <pc:docMk/>
          <pc:sldMk cId="1216675724" sldId="647"/>
        </pc:sldMkLst>
      </pc:sldChg>
      <pc:sldChg chg="modNotesTx">
        <pc:chgData name="Michal Vajda" userId="20dfb120-8a9d-4274-ac97-94a3b569bbee" providerId="ADAL" clId="{1BC60134-E0E6-4573-813E-3EFA112309B9}" dt="2026-03-06T14:15:25.231" v="9" actId="20577"/>
        <pc:sldMkLst>
          <pc:docMk/>
          <pc:sldMk cId="2959890281" sldId="648"/>
        </pc:sldMkLst>
      </pc:sldChg>
      <pc:sldChg chg="modNotesTx">
        <pc:chgData name="Michal Vajda" userId="20dfb120-8a9d-4274-ac97-94a3b569bbee" providerId="ADAL" clId="{1BC60134-E0E6-4573-813E-3EFA112309B9}" dt="2026-03-06T14:15:22.203" v="8" actId="20577"/>
        <pc:sldMkLst>
          <pc:docMk/>
          <pc:sldMk cId="427260377" sldId="649"/>
        </pc:sldMkLst>
      </pc:sldChg>
      <pc:sldChg chg="modNotesTx">
        <pc:chgData name="Michal Vajda" userId="20dfb120-8a9d-4274-ac97-94a3b569bbee" providerId="ADAL" clId="{1BC60134-E0E6-4573-813E-3EFA112309B9}" dt="2026-03-06T14:15:05.049" v="6" actId="20577"/>
        <pc:sldMkLst>
          <pc:docMk/>
          <pc:sldMk cId="433609215" sldId="650"/>
        </pc:sldMkLst>
      </pc:sldChg>
      <pc:sldChg chg="modNotesTx">
        <pc:chgData name="Michal Vajda" userId="20dfb120-8a9d-4274-ac97-94a3b569bbee" providerId="ADAL" clId="{1BC60134-E0E6-4573-813E-3EFA112309B9}" dt="2026-03-06T14:15:02.855" v="5" actId="20577"/>
        <pc:sldMkLst>
          <pc:docMk/>
          <pc:sldMk cId="4217528663" sldId="6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5300"/>
          </a:xfrm>
          <a:prstGeom prst="rect">
            <a:avLst/>
          </a:prstGeom>
        </p:spPr>
        <p:txBody>
          <a:bodyPr vert="horz" lIns="88201" tIns="44099" rIns="88201" bIns="44099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90" y="2"/>
            <a:ext cx="2946400" cy="495300"/>
          </a:xfrm>
          <a:prstGeom prst="rect">
            <a:avLst/>
          </a:prstGeom>
        </p:spPr>
        <p:txBody>
          <a:bodyPr vert="horz" lIns="88201" tIns="44099" rIns="88201" bIns="44099" rtlCol="0"/>
          <a:lstStyle>
            <a:lvl1pPr algn="r">
              <a:defRPr sz="1200"/>
            </a:lvl1pPr>
          </a:lstStyle>
          <a:p>
            <a:pPr>
              <a:defRPr/>
            </a:pPr>
            <a:fld id="{228BB963-5D15-410B-BB28-014CDC0CE8A4}" type="datetimeFigureOut">
              <a:rPr lang="cs-CZ"/>
              <a:pPr>
                <a:defRPr/>
              </a:pPr>
              <a:t>06.03.2026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88201" tIns="44099" rIns="88201" bIns="4409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90" y="9429750"/>
            <a:ext cx="2946400" cy="495300"/>
          </a:xfrm>
          <a:prstGeom prst="rect">
            <a:avLst/>
          </a:prstGeom>
        </p:spPr>
        <p:txBody>
          <a:bodyPr vert="horz" lIns="88201" tIns="44099" rIns="88201" bIns="44099" rtlCol="0" anchor="b"/>
          <a:lstStyle>
            <a:lvl1pPr algn="r">
              <a:defRPr sz="1200"/>
            </a:lvl1pPr>
          </a:lstStyle>
          <a:p>
            <a:pPr>
              <a:defRPr/>
            </a:pPr>
            <a:fld id="{7E786F2D-9530-4834-B80E-9DDF2DEC77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425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2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8" tIns="47771" rIns="95538" bIns="47771" numCol="1" anchor="t" anchorCtr="0" compatLnSpc="1">
            <a:prstTxWarp prst="textNoShape">
              <a:avLst/>
            </a:prstTxWarp>
          </a:bodyPr>
          <a:lstStyle>
            <a:lvl1pPr defTabSz="955496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3849690" y="2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8" tIns="47771" rIns="95538" bIns="47771" numCol="1" anchor="t" anchorCtr="0" compatLnSpc="1">
            <a:prstTxWarp prst="textNoShape">
              <a:avLst/>
            </a:prstTxWarp>
          </a:bodyPr>
          <a:lstStyle>
            <a:lvl1pPr algn="r" defTabSz="955496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A904238-ADD6-4445-B015-F36BA277A816}" type="datetimeFigureOut">
              <a:rPr lang="cs-CZ"/>
              <a:pPr>
                <a:defRPr/>
              </a:pPr>
              <a:t>06.03.2026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1" tIns="44099" rIns="88201" bIns="44099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679452" y="4714877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8" tIns="47771" rIns="95538" bIns="477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8" tIns="47771" rIns="95538" bIns="47771" numCol="1" anchor="b" anchorCtr="0" compatLnSpc="1">
            <a:prstTxWarp prst="textNoShape">
              <a:avLst/>
            </a:prstTxWarp>
          </a:bodyPr>
          <a:lstStyle>
            <a:lvl1pPr defTabSz="955496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384969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38" tIns="47771" rIns="95538" bIns="47771" numCol="1" anchor="b" anchorCtr="0" compatLnSpc="1">
            <a:prstTxWarp prst="textNoShape">
              <a:avLst/>
            </a:prstTxWarp>
          </a:bodyPr>
          <a:lstStyle>
            <a:lvl1pPr algn="r" defTabSz="955496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C88C0CF-6C7F-4B96-9822-5190E38ED2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8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463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928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88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3EC46-ED65-5692-57A8-379D2C99C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3E33C3D-6FE2-098B-EFA2-78F904593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A079E6-17DA-42D3-146B-50C233F79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3A2476-1FB9-04F0-B74A-1DFBF6EF8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96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1DE3D-E2CB-24BB-4247-F8871245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2FE525D-069F-01ED-9916-7EAF66866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C7A06E-FB66-6A50-3E1F-A0EDEE71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EE809F-CF7D-FFF0-CC78-A7FC41E55E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6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12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36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78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92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26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3006-E90E-5500-E698-615A991F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BE5F12-503F-0C0A-5474-3A9313B9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FAE0B-EF3C-C4D9-E461-7DFAFBDE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EA4B52-E3E2-53B1-3668-852BFFECF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C0CF-6C7F-4B96-9822-5190E38ED2A0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04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12E59-7BED-4126-9C53-1FB666D7F91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A5301-CE0A-4D54-A820-D8C4114CFED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B3471-31D5-4E34-B32B-D6D63972BA5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66052-0800-45E6-A401-59A9D26CD30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8E2E8-D460-4728-AA62-1FBBF324F9D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11496-0E87-4316-94CE-CAC2AF43E38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E29A-CAE1-4472-95D8-D8AD83BD699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D285A-4022-4183-BB6D-D8CA20AF01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10AC7-EB07-4119-934F-E60047304A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2BBBD-1C8A-4AC0-8D32-EBFDC66D0EA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F3EEF-5342-4176-8F45-627EB000C7A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8. června 2010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Specifika akustických prvků, Ing. Vít Domkář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C4513C-C8E3-434E-9716-9E40AE084E8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695667" y="1131590"/>
            <a:ext cx="7254135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kern="1500" spc="100" dirty="0">
                <a:solidFill>
                  <a:srgbClr val="A59356"/>
                </a:solidFill>
                <a:latin typeface="Century Gothic" pitchFamily="34" charset="0"/>
                <a:ea typeface="Calibri" pitchFamily="34" charset="0"/>
                <a:cs typeface="Arial" pitchFamily="34" charset="0"/>
              </a:rPr>
              <a:t>KINO, DIVADLO B</a:t>
            </a:r>
            <a:r>
              <a:rPr lang="cs-CZ" sz="2400" b="1" kern="1500" spc="100" dirty="0">
                <a:solidFill>
                  <a:srgbClr val="A59356"/>
                </a:solidFill>
                <a:latin typeface="Century Gothic" pitchFamily="34" charset="0"/>
                <a:ea typeface="Calibri" pitchFamily="34" charset="0"/>
                <a:cs typeface="Arial" pitchFamily="34" charset="0"/>
              </a:rPr>
              <a:t>ÍLINA </a:t>
            </a:r>
          </a:p>
          <a:p>
            <a:pPr fontAlgn="auto">
              <a:spcAft>
                <a:spcPts val="0"/>
              </a:spcAft>
              <a:defRPr/>
            </a:pPr>
            <a:endParaRPr lang="cs-CZ" sz="2400" b="1" kern="1500" spc="100" dirty="0">
              <a:solidFill>
                <a:srgbClr val="A59356"/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2400" b="1" kern="1500" spc="100" dirty="0">
                <a:solidFill>
                  <a:srgbClr val="A59356"/>
                </a:solidFill>
                <a:latin typeface="Century Gothic" pitchFamily="34" charset="0"/>
                <a:ea typeface="Calibri" pitchFamily="34" charset="0"/>
                <a:cs typeface="Arial" pitchFamily="34" charset="0"/>
              </a:rPr>
              <a:t>MATERIÁLOVĚ – BAREVNÉ ŘEŠENÍ 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624609" y="2663258"/>
            <a:ext cx="2970331" cy="151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cs-CZ" sz="10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21108" y="3977469"/>
            <a:ext cx="6662235" cy="220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5407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733" b="1" spc="267" dirty="0">
                <a:latin typeface="Century Gothic" pitchFamily="34" charset="0"/>
              </a:rPr>
              <a:t>Ing. Arch. Vít Domkář</a:t>
            </a:r>
            <a:br>
              <a:rPr lang="cs-CZ" sz="1733" b="1" spc="267" dirty="0">
                <a:latin typeface="Century Gothic" pitchFamily="34" charset="0"/>
              </a:rPr>
            </a:br>
            <a:r>
              <a:rPr lang="cs-CZ" sz="1733" b="1" dirty="0">
                <a:latin typeface="Century Gothic" pitchFamily="34" charset="0"/>
              </a:rPr>
              <a:t>Ing. Jiří Dobiášovský </a:t>
            </a:r>
          </a:p>
          <a:p>
            <a:pPr defTabSz="85407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1733" b="1" spc="267" dirty="0">
                <a:latin typeface="Century Gothic" pitchFamily="34" charset="0"/>
              </a:rPr>
              <a:t> </a:t>
            </a:r>
            <a:endParaRPr lang="cs-CZ" sz="1000" dirty="0">
              <a:latin typeface="Century Gothic" pitchFamily="34" charset="0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KINOSÁLOVÁ ATMOSFÉRA </a:t>
            </a:r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– SVĚTLÁ VARIANTA</a:t>
            </a:r>
          </a:p>
        </p:txBody>
      </p:sp>
    </p:spTree>
    <p:extLst>
      <p:ext uri="{BB962C8B-B14F-4D97-AF65-F5344CB8AC3E}">
        <p14:creationId xmlns:p14="http://schemas.microsoft.com/office/powerpoint/2010/main" val="4336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KINOSÁLOVÁ ATMOSFÉRA </a:t>
            </a:r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– </a:t>
            </a: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TMAV</a:t>
            </a:r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Á VARIANTA</a:t>
            </a:r>
          </a:p>
        </p:txBody>
      </p:sp>
    </p:spTree>
    <p:extLst>
      <p:ext uri="{BB962C8B-B14F-4D97-AF65-F5344CB8AC3E}">
        <p14:creationId xmlns:p14="http://schemas.microsoft.com/office/powerpoint/2010/main" val="42175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398025" y="339502"/>
            <a:ext cx="8208912" cy="42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BAREVNÉ ŘEŠENÍ – SVETLÁ VARIANTA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13033"/>
          <a:stretch/>
        </p:blipFill>
        <p:spPr>
          <a:xfrm>
            <a:off x="827584" y="771550"/>
            <a:ext cx="727416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398025" y="339502"/>
            <a:ext cx="8208912" cy="42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PŮDORYS</a:t>
            </a:r>
            <a:r>
              <a:rPr lang="en-US" sz="1600" b="1" dirty="0">
                <a:solidFill>
                  <a:srgbClr val="A59356"/>
                </a:solidFill>
                <a:latin typeface="Century Gothic" pitchFamily="34" charset="0"/>
              </a:rPr>
              <a:t> – INTERI</a:t>
            </a:r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É</a:t>
            </a:r>
            <a:r>
              <a:rPr lang="en-US" sz="1600" b="1" dirty="0">
                <a:solidFill>
                  <a:srgbClr val="A59356"/>
                </a:solidFill>
                <a:latin typeface="Century Gothic" pitchFamily="34" charset="0"/>
              </a:rPr>
              <a:t>R </a:t>
            </a:r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11200" r="-520" b="10401"/>
          <a:stretch/>
        </p:blipFill>
        <p:spPr>
          <a:xfrm>
            <a:off x="865396" y="771550"/>
            <a:ext cx="727416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architektura, interiér, strop&#10;&#10;Obsah generovaný pomocí AI může být nesprávný.">
            <a:extLst>
              <a:ext uri="{FF2B5EF4-FFF2-40B4-BE49-F238E27FC236}">
                <a16:creationId xmlns:a16="http://schemas.microsoft.com/office/drawing/2014/main" id="{55006B86-87CF-0EF3-220B-A62BC6EEB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8" y="627534"/>
            <a:ext cx="7234996" cy="407330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803211C-5032-BFDA-53EB-B3FAADA06EBD}"/>
              </a:ext>
            </a:extLst>
          </p:cNvPr>
          <p:cNvSpPr txBox="1">
            <a:spLocks/>
          </p:cNvSpPr>
          <p:nvPr/>
        </p:nvSpPr>
        <p:spPr>
          <a:xfrm>
            <a:off x="457200" y="267494"/>
            <a:ext cx="8229600" cy="360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fontAlgn="auto">
              <a:spcBef>
                <a:spcPts val="0"/>
              </a:spcBef>
              <a:spcAft>
                <a:spcPts val="0"/>
              </a:spcAft>
            </a:pPr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AKTUÁLNÍ STAV</a:t>
            </a:r>
            <a:endParaRPr lang="cs-CZ" sz="1600" b="1" kern="0" dirty="0">
              <a:solidFill>
                <a:srgbClr val="A5935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7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5D779-04EB-C5BC-AC17-1630DA70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05AB81D-1332-C251-807D-D437FD0F5A99}"/>
              </a:ext>
            </a:extLst>
          </p:cNvPr>
          <p:cNvSpPr txBox="1">
            <a:spLocks/>
          </p:cNvSpPr>
          <p:nvPr/>
        </p:nvSpPr>
        <p:spPr>
          <a:xfrm>
            <a:off x="398025" y="339502"/>
            <a:ext cx="8208912" cy="42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MATERIÁLOVÁ PALETA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50417F1-9211-4EB7-50FA-1BB0F2709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9B4671C-C034-706F-9C38-62EF5876B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r="13566"/>
          <a:stretch/>
        </p:blipFill>
        <p:spPr bwMode="auto">
          <a:xfrm>
            <a:off x="-52778" y="787138"/>
            <a:ext cx="1728193" cy="437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9A630BA-7894-F0FE-2B41-5D669AE4C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"/>
          <a:stretch/>
        </p:blipFill>
        <p:spPr bwMode="auto">
          <a:xfrm>
            <a:off x="5939150" y="750643"/>
            <a:ext cx="3204849" cy="23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AEAD9FDA-F19D-A071-27BF-E9062564D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5163" r="23839"/>
          <a:stretch/>
        </p:blipFill>
        <p:spPr bwMode="auto">
          <a:xfrm>
            <a:off x="1728842" y="779799"/>
            <a:ext cx="1584176" cy="438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8F48323-9BFC-E6DC-6C12-BA8FF53D1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0" t="42299" r="-2024" b="13775"/>
          <a:stretch/>
        </p:blipFill>
        <p:spPr>
          <a:xfrm>
            <a:off x="7668344" y="3219823"/>
            <a:ext cx="1535399" cy="194421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9A630BA-7894-F0FE-2B41-5D669AE4C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6" r="41034" b="30056"/>
          <a:stretch/>
        </p:blipFill>
        <p:spPr bwMode="auto">
          <a:xfrm>
            <a:off x="5939150" y="3219822"/>
            <a:ext cx="165718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-1" b="-16544"/>
          <a:stretch/>
        </p:blipFill>
        <p:spPr>
          <a:xfrm>
            <a:off x="3419872" y="750643"/>
            <a:ext cx="24602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C3B9C7-A063-D232-A8E6-4958DC87C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02A3E46-9FBC-7019-6B59-D97305748828}"/>
              </a:ext>
            </a:extLst>
          </p:cNvPr>
          <p:cNvSpPr txBox="1">
            <a:spLocks/>
          </p:cNvSpPr>
          <p:nvPr/>
        </p:nvSpPr>
        <p:spPr>
          <a:xfrm>
            <a:off x="269656" y="228600"/>
            <a:ext cx="8208912" cy="42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rgbClr val="A59356"/>
                </a:solidFill>
                <a:latin typeface="Century Gothic" pitchFamily="34" charset="0"/>
              </a:rPr>
              <a:t>REFERENCE KINOSÁLŮ A DIVADEL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1C6C6FC-77D1-70FA-9ED3-C80AD8A3C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7DD2D59-5642-6443-CE5F-B9627402EAB2}"/>
              </a:ext>
            </a:extLst>
          </p:cNvPr>
          <p:cNvSpPr/>
          <p:nvPr/>
        </p:nvSpPr>
        <p:spPr>
          <a:xfrm>
            <a:off x="-6196" y="2503042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400" dirty="0">
                <a:latin typeface="Century Gothic" panose="020B0502020202020204" pitchFamily="34" charset="0"/>
                <a:cs typeface="+mn-cs"/>
              </a:rPr>
              <a:t>Kinosál Karviná </a:t>
            </a: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739DCA-C2D4-91E8-C503-4000616B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11" y="3075559"/>
            <a:ext cx="3108690" cy="20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B027922-1FCE-12FF-F7C7-9F9D7298336C}"/>
              </a:ext>
            </a:extLst>
          </p:cNvPr>
          <p:cNvSpPr/>
          <p:nvPr/>
        </p:nvSpPr>
        <p:spPr>
          <a:xfrm>
            <a:off x="2620253" y="2542418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Century Gothic" panose="020B0502020202020204" pitchFamily="34" charset="0"/>
                <a:cs typeface="+mn-cs"/>
              </a:rPr>
              <a:t>Kino </a:t>
            </a:r>
            <a:r>
              <a:rPr lang="en-US" sz="1400" dirty="0" err="1">
                <a:latin typeface="Century Gothic" panose="020B0502020202020204" pitchFamily="34" charset="0"/>
                <a:cs typeface="+mn-cs"/>
              </a:rPr>
              <a:t>Vesm</a:t>
            </a:r>
            <a:r>
              <a:rPr lang="cs-CZ" sz="1400" dirty="0" err="1">
                <a:latin typeface="Century Gothic" panose="020B0502020202020204" pitchFamily="34" charset="0"/>
                <a:cs typeface="+mn-cs"/>
              </a:rPr>
              <a:t>ír</a:t>
            </a:r>
            <a:r>
              <a:rPr lang="cs-CZ" sz="1400" dirty="0">
                <a:latin typeface="Century Gothic" panose="020B0502020202020204" pitchFamily="34" charset="0"/>
                <a:cs typeface="+mn-cs"/>
              </a:rPr>
              <a:t> Trutnov </a:t>
            </a:r>
            <a:endParaRPr lang="cs-CZ" sz="1600" dirty="0">
              <a:latin typeface="+mn-lt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C7944D4-2A95-B725-2225-873420A691C8}"/>
              </a:ext>
            </a:extLst>
          </p:cNvPr>
          <p:cNvSpPr/>
          <p:nvPr/>
        </p:nvSpPr>
        <p:spPr>
          <a:xfrm>
            <a:off x="8493198" y="2812467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400" dirty="0">
                <a:latin typeface="Century Gothic" panose="020B0502020202020204" pitchFamily="34" charset="0"/>
                <a:cs typeface="+mn-cs"/>
              </a:rPr>
              <a:t>PF UK</a:t>
            </a:r>
            <a:endParaRPr lang="cs-CZ" sz="1600" dirty="0">
              <a:latin typeface="+mn-lt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20CD36-A7BF-EC3A-0266-54EFEE2A2FEE}"/>
              </a:ext>
            </a:extLst>
          </p:cNvPr>
          <p:cNvSpPr/>
          <p:nvPr/>
        </p:nvSpPr>
        <p:spPr>
          <a:xfrm>
            <a:off x="5590132" y="2515425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latin typeface="Century Gothic" panose="020B0502020202020204" pitchFamily="34" charset="0"/>
                <a:cs typeface="+mn-cs"/>
              </a:rPr>
              <a:t>Kino </a:t>
            </a:r>
            <a:r>
              <a:rPr lang="en-US" sz="1400" dirty="0" err="1">
                <a:latin typeface="Century Gothic" panose="020B0502020202020204" pitchFamily="34" charset="0"/>
                <a:cs typeface="+mn-cs"/>
              </a:rPr>
              <a:t>Lomnice</a:t>
            </a: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2058" name="Picture 10" descr="CVUT_S_1">
            <a:extLst>
              <a:ext uri="{FF2B5EF4-FFF2-40B4-BE49-F238E27FC236}">
                <a16:creationId xmlns:a16="http://schemas.microsoft.com/office/drawing/2014/main" id="{20D7E64E-8FEA-C917-8094-EFE135FE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560"/>
            <a:ext cx="3105778" cy="207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926489-AEED-66F5-B5DA-D2878E48B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>
            <a:fillRect/>
          </a:stretch>
        </p:blipFill>
        <p:spPr>
          <a:xfrm>
            <a:off x="3135905" y="3075559"/>
            <a:ext cx="2879077" cy="207009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A57131D-908A-5664-BA5C-03265A24B5BC}"/>
              </a:ext>
            </a:extLst>
          </p:cNvPr>
          <p:cNvSpPr/>
          <p:nvPr/>
        </p:nvSpPr>
        <p:spPr>
          <a:xfrm>
            <a:off x="4973906" y="2812467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400" dirty="0">
                <a:latin typeface="Century Gothic" panose="020B0502020202020204" pitchFamily="34" charset="0"/>
                <a:cs typeface="+mn-cs"/>
              </a:rPr>
              <a:t>FJFI ČVUT</a:t>
            </a:r>
            <a:endParaRPr lang="cs-CZ" sz="1600" dirty="0">
              <a:latin typeface="+mn-lt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DF9BFE8-CD33-1ABB-D423-E7EBA8E26504}"/>
              </a:ext>
            </a:extLst>
          </p:cNvPr>
          <p:cNvSpPr/>
          <p:nvPr/>
        </p:nvSpPr>
        <p:spPr>
          <a:xfrm>
            <a:off x="1421784" y="2812467"/>
            <a:ext cx="2952328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400" dirty="0">
                <a:latin typeface="Century Gothic" panose="020B0502020202020204" pitchFamily="34" charset="0"/>
                <a:cs typeface="+mn-cs"/>
              </a:rPr>
              <a:t>Blok B D </a:t>
            </a:r>
            <a:r>
              <a:rPr lang="cs-CZ" sz="1400" dirty="0" err="1">
                <a:latin typeface="Century Gothic" panose="020B0502020202020204" pitchFamily="34" charset="0"/>
                <a:cs typeface="+mn-cs"/>
              </a:rPr>
              <a:t>Fsv</a:t>
            </a:r>
            <a:r>
              <a:rPr lang="cs-CZ" sz="1400" dirty="0">
                <a:latin typeface="Century Gothic" panose="020B0502020202020204" pitchFamily="34" charset="0"/>
                <a:cs typeface="+mn-cs"/>
              </a:rPr>
              <a:t> ČVUT</a:t>
            </a: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/>
          <a:stretch/>
        </p:blipFill>
        <p:spPr>
          <a:xfrm>
            <a:off x="-36512" y="648927"/>
            <a:ext cx="2677743" cy="19114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9320"/>
          <a:stretch/>
        </p:blipFill>
        <p:spPr>
          <a:xfrm>
            <a:off x="5583498" y="644168"/>
            <a:ext cx="3580004" cy="19162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71" y="648927"/>
            <a:ext cx="2872587" cy="19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BAREVNÉ ŘEŠENÍ – SVĚTLÁ VARIANTA č.1 </a:t>
            </a:r>
          </a:p>
        </p:txBody>
      </p:sp>
    </p:spTree>
    <p:extLst>
      <p:ext uri="{BB962C8B-B14F-4D97-AF65-F5344CB8AC3E}">
        <p14:creationId xmlns:p14="http://schemas.microsoft.com/office/powerpoint/2010/main" val="15690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BAREVNÉ ŘEŠENÍ – SVĚTLÁ VARIANTA č.2</a:t>
            </a:r>
          </a:p>
        </p:txBody>
      </p:sp>
    </p:spTree>
    <p:extLst>
      <p:ext uri="{BB962C8B-B14F-4D97-AF65-F5344CB8AC3E}">
        <p14:creationId xmlns:p14="http://schemas.microsoft.com/office/powerpoint/2010/main" val="29598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BAREVNÉ ŘEŠENÍ – SVĚTLÁ VARIANTA č.</a:t>
            </a:r>
            <a:r>
              <a:rPr lang="en-US" sz="1600" b="1" dirty="0">
                <a:solidFill>
                  <a:schemeClr val="bg1"/>
                </a:solidFill>
                <a:latin typeface="Century Gothic" pitchFamily="34" charset="0"/>
              </a:rPr>
              <a:t>3</a:t>
            </a:r>
            <a:endParaRPr lang="cs-CZ" sz="1600" b="1" dirty="0">
              <a:solidFill>
                <a:schemeClr val="bg1"/>
              </a:solidFill>
              <a:latin typeface="Century Gothic" pitchFamily="34" charset="0"/>
            </a:endParaRPr>
          </a:p>
          <a:p>
            <a:pPr marL="0" lvl="2"/>
            <a:endParaRPr lang="cs-CZ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7E64-0A0B-1CE6-7924-5601836F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D56B447-94C8-EA00-BDEA-3256B841D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859A4DB-4218-22EC-F374-0051C0FFAD4F}"/>
              </a:ext>
            </a:extLst>
          </p:cNvPr>
          <p:cNvSpPr/>
          <p:nvPr/>
        </p:nvSpPr>
        <p:spPr>
          <a:xfrm>
            <a:off x="5876528" y="1536018"/>
            <a:ext cx="8640960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cs-CZ" sz="1600" dirty="0">
                <a:latin typeface="+mn-lt"/>
                <a:cs typeface="+mn-cs"/>
              </a:rPr>
              <a:t>		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1600" dirty="0">
              <a:latin typeface="+mn-lt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8D175C-9E53-2AFD-CB80-21E2E1CA1C9D}"/>
              </a:ext>
            </a:extLst>
          </p:cNvPr>
          <p:cNvSpPr txBox="1">
            <a:spLocks/>
          </p:cNvSpPr>
          <p:nvPr/>
        </p:nvSpPr>
        <p:spPr>
          <a:xfrm>
            <a:off x="107504" y="118094"/>
            <a:ext cx="8208912" cy="42247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chemeClr val="bg1"/>
                </a:solidFill>
                <a:latin typeface="Century Gothic" pitchFamily="34" charset="0"/>
              </a:rPr>
              <a:t>BAREVNÉ ŘEŠENÍ – TMAVÁ VARIANTA </a:t>
            </a:r>
          </a:p>
        </p:txBody>
      </p:sp>
    </p:spTree>
    <p:extLst>
      <p:ext uri="{BB962C8B-B14F-4D97-AF65-F5344CB8AC3E}">
        <p14:creationId xmlns:p14="http://schemas.microsoft.com/office/powerpoint/2010/main" val="12166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92022AE-40E0-674A-DF6E-58346655B7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229600" cy="360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lvl="2"/>
            <a:r>
              <a:rPr lang="cs-CZ" sz="1600" b="1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BAREVNÉ ŘEŠENÍ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 – OBKLAD </a:t>
            </a:r>
            <a:endParaRPr lang="cs-CZ" sz="1600" b="1" dirty="0">
              <a:solidFill>
                <a:schemeClr val="bg1">
                  <a:lumMod val="6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401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38245</TotalTime>
  <Words>135</Words>
  <Application>Microsoft Office PowerPoint</Application>
  <PresentationFormat>Předvádění na obrazovce (16:9)</PresentationFormat>
  <Paragraphs>42</Paragraphs>
  <Slides>13</Slides>
  <Notes>11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BAREVNÉ ŘEŠENÍ – OBKLAD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soning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Specifika akustických prvků z hlediska designu</dc:title>
  <dc:creator>AVETON s.r.o.</dc:creator>
  <cp:lastModifiedBy>Michal Vajda</cp:lastModifiedBy>
  <cp:revision>903</cp:revision>
  <cp:lastPrinted>2026-01-05T13:14:41Z</cp:lastPrinted>
  <dcterms:created xsi:type="dcterms:W3CDTF">2010-06-07T10:05:58Z</dcterms:created>
  <dcterms:modified xsi:type="dcterms:W3CDTF">2026-03-06T14:15:43Z</dcterms:modified>
</cp:coreProperties>
</file>